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embeddedFontLst>
    <p:embeddedFont>
      <p:font typeface="IDAUUJ+GillSansMT"/>
      <p:regular r:id="rId15"/>
    </p:embeddedFont>
    <p:embeddedFont>
      <p:font typeface="SBCGBP+GillSansMT-Italic"/>
      <p:regular r:id="rId16"/>
    </p:embeddedFont>
    <p:embeddedFont>
      <p:font typeface="SWNTKS+Cambria"/>
      <p:regular r:id="rId17"/>
    </p:embeddedFont>
    <p:embeddedFont>
      <p:font typeface="EIDCNN+Wingdings-Regular"/>
      <p:regular r:id="rId18"/>
    </p:embeddedFont>
    <p:embeddedFont>
      <p:font typeface="WAELSC+GillSansMT-Bold"/>
      <p:regular r:id="rId19"/>
    </p:embeddedFont>
    <p:embeddedFont>
      <p:font typeface="DQFQWP+ArialMT"/>
      <p:regular r:id="rId2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font" Target="fonts/font1.fntdata" /><Relationship Id="rId16" Type="http://schemas.openxmlformats.org/officeDocument/2006/relationships/font" Target="fonts/font2.fntdata" /><Relationship Id="rId17" Type="http://schemas.openxmlformats.org/officeDocument/2006/relationships/font" Target="fonts/font3.fntdata" /><Relationship Id="rId18" Type="http://schemas.openxmlformats.org/officeDocument/2006/relationships/font" Target="fonts/font4.fntdata" /><Relationship Id="rId19" Type="http://schemas.openxmlformats.org/officeDocument/2006/relationships/font" Target="fonts/font5.fntdata" /><Relationship Id="rId2" Type="http://schemas.openxmlformats.org/officeDocument/2006/relationships/tableStyles" Target="tableStyles.xml" /><Relationship Id="rId20" Type="http://schemas.openxmlformats.org/officeDocument/2006/relationships/font" Target="fonts/font6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886744" y="1437389"/>
            <a:ext cx="8543286" cy="13791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PENGARUH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PENERAPAN</a:t>
            </a:r>
            <a:r>
              <a:rPr dirty="0" sz="2400" spc="21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8">
                <a:solidFill>
                  <a:srgbClr val="262626"/>
                </a:solidFill>
                <a:latin typeface="SBCGBP+GillSansMT-Italic"/>
                <a:cs typeface="SBCGBP+GillSansMT-Italic"/>
              </a:rPr>
              <a:t>MINIMUM</a:t>
            </a:r>
            <a:r>
              <a:rPr dirty="0" sz="2400" spc="263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>
                <a:solidFill>
                  <a:srgbClr val="262626"/>
                </a:solidFill>
                <a:latin typeface="SBCGBP+GillSansMT-Italic"/>
                <a:cs typeface="SBCGBP+GillSansMT-Italic"/>
              </a:rPr>
              <a:t>–</a:t>
            </a:r>
            <a:r>
              <a:rPr dirty="0" sz="2400" spc="464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 spc="198">
                <a:solidFill>
                  <a:srgbClr val="262626"/>
                </a:solidFill>
                <a:latin typeface="SBCGBP+GillSansMT-Italic"/>
                <a:cs typeface="SBCGBP+GillSansMT-Italic"/>
              </a:rPr>
              <a:t>MAXIMUM</a:t>
            </a:r>
            <a:r>
              <a:rPr dirty="0" sz="2400" spc="264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SBCGBP+GillSansMT-Italic"/>
                <a:cs typeface="SBCGBP+GillSansMT-Italic"/>
              </a:rPr>
              <a:t>STOCK</a:t>
            </a:r>
          </a:p>
          <a:p>
            <a:pPr marL="88900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spc="198">
                <a:solidFill>
                  <a:srgbClr val="262626"/>
                </a:solidFill>
                <a:latin typeface="SBCGBP+GillSansMT-Italic"/>
                <a:cs typeface="SBCGBP+GillSansMT-Italic"/>
              </a:rPr>
              <a:t>LEVEL</a:t>
            </a:r>
            <a:r>
              <a:rPr dirty="0" sz="2400" spc="275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TERHADAP</a:t>
            </a:r>
            <a:r>
              <a:rPr dirty="0" sz="2400" spc="197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NILAI</a:t>
            </a:r>
            <a:r>
              <a:rPr dirty="0" sz="2400" spc="205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8">
                <a:solidFill>
                  <a:srgbClr val="262626"/>
                </a:solidFill>
                <a:latin typeface="SBCGBP+GillSansMT-Italic"/>
                <a:cs typeface="SBCGBP+GillSansMT-Italic"/>
              </a:rPr>
              <a:t>TURN</a:t>
            </a:r>
            <a:r>
              <a:rPr dirty="0" sz="2400" spc="263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 spc="198">
                <a:solidFill>
                  <a:srgbClr val="262626"/>
                </a:solidFill>
                <a:latin typeface="SBCGBP+GillSansMT-Italic"/>
                <a:cs typeface="SBCGBP+GillSansMT-Italic"/>
              </a:rPr>
              <a:t>OVER</a:t>
            </a:r>
            <a:r>
              <a:rPr dirty="0" sz="2400" spc="264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 spc="198">
                <a:solidFill>
                  <a:srgbClr val="262626"/>
                </a:solidFill>
                <a:latin typeface="SBCGBP+GillSansMT-Italic"/>
                <a:cs typeface="SBCGBP+GillSansMT-Italic"/>
              </a:rPr>
              <a:t>RATIO</a:t>
            </a:r>
            <a:r>
              <a:rPr dirty="0" sz="2400" spc="293">
                <a:solidFill>
                  <a:srgbClr val="262626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2400" spc="200">
                <a:solidFill>
                  <a:srgbClr val="262626"/>
                </a:solidFill>
                <a:latin typeface="IDAUUJ+GillSansMT"/>
                <a:cs typeface="IDAUUJ+GillSansMT"/>
              </a:rPr>
              <a:t>DI</a:t>
            </a:r>
            <a:r>
              <a:rPr dirty="0" sz="2400" spc="1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RUMAH</a:t>
            </a:r>
          </a:p>
          <a:p>
            <a:pPr marL="728662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SAKIT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8">
                <a:solidFill>
                  <a:srgbClr val="262626"/>
                </a:solidFill>
                <a:latin typeface="IDAUUJ+GillSansMT"/>
                <a:cs typeface="IDAUUJ+GillSansMT"/>
              </a:rPr>
              <a:t>PKU</a:t>
            </a:r>
            <a:r>
              <a:rPr dirty="0" sz="2400" spc="2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MUHAMMADIYAH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YOGYAKARTA</a:t>
            </a:r>
          </a:p>
          <a:p>
            <a:pPr marL="1624806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spc="200">
                <a:solidFill>
                  <a:srgbClr val="262626"/>
                </a:solidFill>
                <a:latin typeface="IDAUUJ+GillSansMT"/>
                <a:cs typeface="IDAUUJ+GillSansMT"/>
              </a:rPr>
              <a:t>PERIODE</a:t>
            </a:r>
            <a:r>
              <a:rPr dirty="0" sz="2400" spc="1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JANUARI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>
                <a:solidFill>
                  <a:srgbClr val="262626"/>
                </a:solidFill>
                <a:latin typeface="IDAUUJ+GillSansMT"/>
                <a:cs typeface="IDAUUJ+GillSansMT"/>
              </a:rPr>
              <a:t>–</a:t>
            </a:r>
            <a:r>
              <a:rPr dirty="0" sz="2400" spc="3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MARET</a:t>
            </a:r>
            <a:r>
              <a:rPr dirty="0" sz="2400" spc="199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400" spc="200">
                <a:solidFill>
                  <a:srgbClr val="262626"/>
                </a:solidFill>
                <a:latin typeface="IDAUUJ+GillSansMT"/>
                <a:cs typeface="IDAUUJ+GillSansMT"/>
              </a:rPr>
              <a:t>2021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16893" y="3824448"/>
            <a:ext cx="7245846" cy="88819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SWNTKS+Cambria"/>
                <a:cs typeface="SWNTKS+Cambria"/>
              </a:rPr>
              <a:t>Dipresentasikanꢀolehꢀapt.ꢀFitriaꢀDhirisma,ꢀM.Pharm.Sci</a:t>
            </a:r>
          </a:p>
          <a:p>
            <a:pPr marL="1035198" marR="0">
              <a:lnSpc>
                <a:spcPts val="2813"/>
              </a:lnSpc>
              <a:spcBef>
                <a:spcPts val="10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SWNTKS+Cambria"/>
                <a:cs typeface="SWNTKS+Cambria"/>
              </a:rPr>
              <a:t>DalamꢀWebinarꢀNasionalꢀdenganꢀTemaꢀ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10544" y="4809968"/>
            <a:ext cx="6150024" cy="76119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SWNTKS+Cambria"/>
                <a:cs typeface="SWNTKS+Cambria"/>
              </a:rPr>
              <a:t>“ꢀ</a:t>
            </a:r>
            <a:r>
              <a:rPr dirty="0" sz="2400">
                <a:solidFill>
                  <a:srgbClr val="ebeff0"/>
                </a:solidFill>
                <a:latin typeface="SWNTKS+Cambria"/>
                <a:cs typeface="SWNTKS+Cambria"/>
              </a:rPr>
              <a:t>VaksinꢀBoosterꢀdalamꢀPerspektifꢀKeamanan,ꢀ</a:t>
            </a:r>
          </a:p>
          <a:p>
            <a:pPr marL="1263600" marR="0">
              <a:lnSpc>
                <a:spcPts val="2813"/>
              </a:lnSpc>
              <a:spcBef>
                <a:spcPts val="66"/>
              </a:spcBef>
              <a:spcAft>
                <a:spcPts val="0"/>
              </a:spcAft>
            </a:pPr>
            <a:r>
              <a:rPr dirty="0" sz="2400">
                <a:solidFill>
                  <a:srgbClr val="ebeff0"/>
                </a:solidFill>
                <a:latin typeface="SWNTKS+Cambria"/>
                <a:cs typeface="SWNTKS+Cambria"/>
              </a:rPr>
              <a:t>KesehatanꢀdanꢀKehalalan</a:t>
            </a:r>
            <a:r>
              <a:rPr dirty="0" sz="2400">
                <a:solidFill>
                  <a:srgbClr val="000000"/>
                </a:solidFill>
                <a:latin typeface="SWNTKS+Cambria"/>
                <a:cs typeface="SWNTKS+Cambria"/>
              </a:rPr>
              <a:t>”ꢀ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22216" y="5668488"/>
            <a:ext cx="3051720" cy="3954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SWNTKS+Cambria"/>
                <a:cs typeface="SWNTKS+Cambria"/>
              </a:rPr>
              <a:t>Tanggalꢀ23ꢀAprilꢀ2022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30712" y="1099303"/>
            <a:ext cx="3457632" cy="4504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4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LATAR</a:t>
            </a:r>
            <a:r>
              <a:rPr dirty="0" sz="2800" spc="199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BELAKANG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66494" y="3155988"/>
            <a:ext cx="1349544" cy="19784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206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Pengendalian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merupakan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salah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satu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proses</a:t>
            </a:r>
          </a:p>
          <a:p>
            <a:pPr marL="114300" marR="0">
              <a:lnSpc>
                <a:spcPts val="15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pengelolaan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sediaan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farmasi</a:t>
            </a:r>
          </a:p>
          <a:p>
            <a:pPr marL="114300" marR="0">
              <a:lnSpc>
                <a:spcPts val="1511"/>
              </a:lnSpc>
              <a:spcBef>
                <a:spcPts val="5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yang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merupakan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bagian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dari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Standar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69581" y="3155988"/>
            <a:ext cx="823392" cy="2516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206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Metode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72671" y="3155988"/>
            <a:ext cx="1334610" cy="14023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206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Salah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satu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indikator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efisiensi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dan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efektifitas</a:t>
            </a:r>
          </a:p>
          <a:p>
            <a:pPr marL="114300" marR="0">
              <a:lnSpc>
                <a:spcPts val="15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adalah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Nilai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Turn</a:t>
            </a:r>
            <a:r>
              <a:rPr dirty="0" sz="1400" spc="37">
                <a:solidFill>
                  <a:srgbClr val="00206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Over</a:t>
            </a:r>
            <a:r>
              <a:rPr dirty="0" sz="1400" spc="36">
                <a:solidFill>
                  <a:srgbClr val="00206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Ratio</a:t>
            </a:r>
          </a:p>
          <a:p>
            <a:pPr marL="114300" marR="0">
              <a:lnSpc>
                <a:spcPts val="1511"/>
              </a:lnSpc>
              <a:spcBef>
                <a:spcPts val="5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(TOR)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775758" y="3155988"/>
            <a:ext cx="823392" cy="2516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206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Metode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683881" y="3353912"/>
            <a:ext cx="1235244" cy="6283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pengendalian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sediaan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farmasi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perlu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890058" y="3353912"/>
            <a:ext cx="1228267" cy="8203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pengendalian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yang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diguankan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adalah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MMSL</a:t>
            </a:r>
          </a:p>
          <a:p>
            <a:pPr marL="0" marR="0">
              <a:lnSpc>
                <a:spcPts val="1512"/>
              </a:lnSpc>
              <a:spcBef>
                <a:spcPts val="5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(</a:t>
            </a: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Minimum-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683881" y="3929984"/>
            <a:ext cx="1221333" cy="8203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diterapkan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guna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menjamin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efektivitas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dan</a:t>
            </a:r>
          </a:p>
          <a:p>
            <a:pPr marL="0" marR="0">
              <a:lnSpc>
                <a:spcPts val="1511"/>
              </a:lnSpc>
              <a:spcBef>
                <a:spcPts val="5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efisiensi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890058" y="4122008"/>
            <a:ext cx="1245515" cy="4363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Maximum</a:t>
            </a:r>
            <a:r>
              <a:rPr dirty="0" sz="1400" spc="37">
                <a:solidFill>
                  <a:srgbClr val="00206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Stock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SBCGBP+GillSansMT-Italic"/>
                <a:cs typeface="SBCGBP+GillSansMT-Italic"/>
              </a:rPr>
              <a:t>Level</a:t>
            </a:r>
            <a:r>
              <a:rPr dirty="0" sz="1300">
                <a:solidFill>
                  <a:srgbClr val="002060"/>
                </a:solidFill>
                <a:latin typeface="IDAUUJ+GillSansMT"/>
                <a:cs typeface="IDAUUJ+GillSansMT"/>
              </a:rPr>
              <a:t>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672671" y="4532160"/>
            <a:ext cx="1147521" cy="25165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206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Quick,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2012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466494" y="5082128"/>
            <a:ext cx="1143253" cy="8523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1430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Pelayanan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Kefarmasian</a:t>
            </a:r>
          </a:p>
          <a:p>
            <a:pPr marL="0" marR="0">
              <a:lnSpc>
                <a:spcPts val="1681"/>
              </a:lnSpc>
              <a:spcBef>
                <a:spcPts val="94"/>
              </a:spcBef>
              <a:spcAft>
                <a:spcPts val="0"/>
              </a:spcAft>
            </a:pPr>
            <a:r>
              <a:rPr dirty="0" sz="1450">
                <a:solidFill>
                  <a:srgbClr val="00206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206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Kemenkes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2060"/>
                </a:solidFill>
                <a:latin typeface="IDAUUJ+GillSansMT"/>
                <a:cs typeface="IDAUUJ+GillSansMT"/>
              </a:rPr>
              <a:t>2016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179887" y="959927"/>
            <a:ext cx="3959673" cy="4504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4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spc="199">
                <a:solidFill>
                  <a:srgbClr val="262626"/>
                </a:solidFill>
                <a:latin typeface="IDAUUJ+GillSansMT"/>
                <a:cs typeface="IDAUUJ+GillSansMT"/>
              </a:rPr>
              <a:t>METODE</a:t>
            </a: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800" spc="199">
                <a:solidFill>
                  <a:srgbClr val="262626"/>
                </a:solidFill>
                <a:latin typeface="IDAUUJ+GillSansMT"/>
                <a:cs typeface="IDAUUJ+GillSansMT"/>
              </a:rPr>
              <a:t>PENELITIAN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710235" y="2252570"/>
            <a:ext cx="1266689" cy="10182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000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Menentukan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stok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minimal</a:t>
            </a:r>
          </a:p>
          <a:p>
            <a:pPr marL="114300" marR="0">
              <a:lnSpc>
                <a:spcPts val="15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dan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maksimal,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penerapan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pada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35631" y="2686379"/>
            <a:ext cx="661029" cy="2413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•</a:t>
            </a:r>
            <a:r>
              <a:rPr dirty="0" sz="1400" spc="15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Quasi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849931" y="2874510"/>
            <a:ext cx="1102250" cy="2325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eksperimental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405786" y="2979438"/>
            <a:ext cx="1212188" cy="11391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Data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konsumsi</a:t>
            </a:r>
          </a:p>
          <a:p>
            <a:pPr marL="0" marR="0">
              <a:lnSpc>
                <a:spcPts val="1425"/>
              </a:lnSpc>
              <a:spcBef>
                <a:spcPts val="5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obat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selama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6</a:t>
            </a:r>
          </a:p>
          <a:p>
            <a:pPr marL="0" marR="0">
              <a:lnSpc>
                <a:spcPts val="1425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bulan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Juni-Nov</a:t>
            </a:r>
          </a:p>
          <a:p>
            <a:pPr marL="0" marR="0">
              <a:lnSpc>
                <a:spcPts val="14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2020</a:t>
            </a: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50">
                <a:solidFill>
                  <a:srgbClr val="000000"/>
                </a:solidFill>
                <a:latin typeface="EIDCNN+Wingdings-Regular"/>
                <a:cs typeface="EIDCNN+Wingdings-Regular"/>
              </a:rPr>
              <a:t></a:t>
            </a:r>
            <a:r>
              <a:rPr dirty="0" sz="1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analisis</a:t>
            </a:r>
          </a:p>
          <a:p>
            <a:pPr marL="0" marR="0">
              <a:lnSpc>
                <a:spcPts val="1425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ABC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terhadap</a:t>
            </a:r>
          </a:p>
          <a:p>
            <a:pPr marL="0" marR="0">
              <a:lnSpc>
                <a:spcPts val="1425"/>
              </a:lnSpc>
              <a:spcBef>
                <a:spcPts val="50"/>
              </a:spcBef>
              <a:spcAft>
                <a:spcPts val="0"/>
              </a:spcAft>
            </a:pP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969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obat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735631" y="3078656"/>
            <a:ext cx="1098865" cy="2413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•</a:t>
            </a:r>
            <a:r>
              <a:rPr dirty="0" sz="1400" spc="15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Menerapkan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670638" y="3230685"/>
            <a:ext cx="730250" cy="49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DAUUJ+GillSansMT"/>
                <a:cs typeface="IDAUUJ+GillSansMT"/>
              </a:rPr>
              <a:t>Analisa</a:t>
            </a:r>
          </a:p>
          <a:p>
            <a:pPr marL="91281" marR="0">
              <a:lnSpc>
                <a:spcPts val="17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IDAUUJ+GillSansMT"/>
                <a:cs typeface="IDAUUJ+GillSansMT"/>
              </a:rPr>
              <a:t>Data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824535" y="3218591"/>
            <a:ext cx="869069" cy="2442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kelompok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849931" y="3266788"/>
            <a:ext cx="1362968" cy="5946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metode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 spc="12">
                <a:solidFill>
                  <a:srgbClr val="000000"/>
                </a:solidFill>
                <a:latin typeface="IDAUUJ+GillSansMT"/>
                <a:cs typeface="IDAUUJ+GillSansMT"/>
              </a:rPr>
              <a:t>MMSL</a:t>
            </a:r>
          </a:p>
          <a:p>
            <a:pPr marL="0" marR="0">
              <a:lnSpc>
                <a:spcPts val="1425"/>
              </a:lnSpc>
              <a:spcBef>
                <a:spcPts val="5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untuk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mengetahui</a:t>
            </a:r>
          </a:p>
          <a:p>
            <a:pPr marL="0" marR="0">
              <a:lnSpc>
                <a:spcPts val="1425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ada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atau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tidak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09599" y="3301551"/>
            <a:ext cx="1015801" cy="49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2060"/>
                </a:solidFill>
                <a:latin typeface="IDAUUJ+GillSansMT"/>
                <a:cs typeface="IDAUUJ+GillSansMT"/>
              </a:rPr>
              <a:t>Rancangan</a:t>
            </a:r>
          </a:p>
          <a:p>
            <a:pPr marL="38893" marR="0">
              <a:lnSpc>
                <a:spcPts val="17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2060"/>
                </a:solidFill>
                <a:latin typeface="IDAUUJ+GillSansMT"/>
                <a:cs typeface="IDAUUJ+GillSansMT"/>
              </a:rPr>
              <a:t>penelitian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442511" y="3411279"/>
            <a:ext cx="732333" cy="2737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2060"/>
                </a:solidFill>
                <a:latin typeface="IDAUUJ+GillSansMT"/>
                <a:cs typeface="IDAUUJ+GillSansMT"/>
              </a:rPr>
              <a:t>Sampel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9824535" y="3410615"/>
            <a:ext cx="1148613" cy="1012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perlakuan,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menghitung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TOR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dan</a:t>
            </a:r>
          </a:p>
          <a:p>
            <a:pPr marL="0" marR="0">
              <a:lnSpc>
                <a:spcPts val="1511"/>
              </a:lnSpc>
              <a:spcBef>
                <a:spcPts val="5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melakukan</a:t>
            </a:r>
          </a:p>
          <a:p>
            <a:pPr marL="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intervensi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849931" y="3809941"/>
            <a:ext cx="1376172" cy="59460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3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pengaruh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pada</a:t>
            </a:r>
          </a:p>
          <a:p>
            <a:pPr marL="0" marR="0">
              <a:lnSpc>
                <a:spcPts val="1425"/>
              </a:lnSpc>
              <a:spcBef>
                <a:spcPts val="5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 spc="14">
                <a:solidFill>
                  <a:srgbClr val="000000"/>
                </a:solidFill>
                <a:latin typeface="IDAUUJ+GillSansMT"/>
                <a:cs typeface="IDAUUJ+GillSansMT"/>
              </a:rPr>
              <a:t>TOR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periode</a:t>
            </a:r>
          </a:p>
          <a:p>
            <a:pPr marL="0" marR="0">
              <a:lnSpc>
                <a:spcPts val="1425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Jan-Maret</a:t>
            </a:r>
            <a:r>
              <a:rPr dirty="0" sz="13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300" spc="10">
                <a:solidFill>
                  <a:srgbClr val="000000"/>
                </a:solidFill>
                <a:latin typeface="IDAUUJ+GillSansMT"/>
                <a:cs typeface="IDAUUJ+GillSansMT"/>
              </a:rPr>
              <a:t>2021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9710235" y="4396838"/>
            <a:ext cx="1166012" cy="4422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>
                <a:solidFill>
                  <a:srgbClr val="000000"/>
                </a:solidFill>
                <a:latin typeface="IDAUUJ+GillSansMT"/>
                <a:cs typeface="IDAUUJ+GillSansMT"/>
              </a:rPr>
              <a:t>•</a:t>
            </a:r>
            <a:r>
              <a:rPr dirty="0" sz="1450" spc="-15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Uji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spss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Man</a:t>
            </a:r>
          </a:p>
          <a:p>
            <a:pPr marL="114300" marR="0">
              <a:lnSpc>
                <a:spcPts val="1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IDAUUJ+GillSansMT"/>
                <a:cs typeface="IDAUUJ+GillSansMT"/>
              </a:rPr>
              <a:t>Whitney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996129" y="4855414"/>
            <a:ext cx="5286250" cy="5175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Kategori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A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: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86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obat,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dibagi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menjadi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2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kelompok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yakni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43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obat</a:t>
            </a:r>
          </a:p>
          <a:p>
            <a:pPr marL="0" marR="0">
              <a:lnSpc>
                <a:spcPts val="1855"/>
              </a:lnSpc>
              <a:spcBef>
                <a:spcPts val="14"/>
              </a:spcBef>
              <a:spcAft>
                <a:spcPts val="0"/>
              </a:spcAft>
            </a:pP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kelompok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perlakuan,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43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obat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kelompok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600">
                <a:solidFill>
                  <a:srgbClr val="ffffff"/>
                </a:solidFill>
                <a:latin typeface="IDAUUJ+GillSansMT"/>
                <a:cs typeface="IDAUUJ+GillSansMT"/>
              </a:rPr>
              <a:t>kontrol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073524" y="633676"/>
            <a:ext cx="4171764" cy="4504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4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spc="199">
                <a:solidFill>
                  <a:srgbClr val="262626"/>
                </a:solidFill>
                <a:latin typeface="IDAUUJ+GillSansMT"/>
                <a:cs typeface="IDAUUJ+GillSansMT"/>
              </a:rPr>
              <a:t>HASIL</a:t>
            </a: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800">
                <a:solidFill>
                  <a:srgbClr val="262626"/>
                </a:solidFill>
                <a:latin typeface="IDAUUJ+GillSansMT"/>
                <a:cs typeface="IDAUUJ+GillSansMT"/>
              </a:rPr>
              <a:t>&amp;</a:t>
            </a:r>
            <a:r>
              <a:rPr dirty="0" sz="2800" spc="3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PEMBAHASAN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58779" y="1712319"/>
            <a:ext cx="2296072" cy="7548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8275" marR="0">
              <a:lnSpc>
                <a:spcPts val="1971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1.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Perhitungan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safety</a:t>
            </a:r>
          </a:p>
          <a:p>
            <a:pPr marL="0" marR="0">
              <a:lnSpc>
                <a:spcPts val="1835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stock,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stok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min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dan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stok</a:t>
            </a:r>
          </a:p>
          <a:p>
            <a:pPr marL="850106" marR="0">
              <a:lnSpc>
                <a:spcPts val="18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maks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42135" y="2926773"/>
            <a:ext cx="1929040" cy="5216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5087" marR="0">
              <a:lnSpc>
                <a:spcPts val="1971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2.</a:t>
            </a:r>
            <a:r>
              <a:rPr dirty="0" sz="1700" spc="469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Penerapan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pada</a:t>
            </a:r>
          </a:p>
          <a:p>
            <a:pPr marL="0" marR="0">
              <a:lnSpc>
                <a:spcPts val="1835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kelompok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perlakuan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69097" y="4213048"/>
            <a:ext cx="2274050" cy="14222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71"/>
              </a:lnSpc>
              <a:spcBef>
                <a:spcPts val="0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3.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Menghitung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nilai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TOR</a:t>
            </a:r>
          </a:p>
          <a:p>
            <a:pPr marL="367506" marR="0">
              <a:lnSpc>
                <a:spcPts val="1971"/>
              </a:lnSpc>
              <a:spcBef>
                <a:spcPts val="6905"/>
              </a:spcBef>
              <a:spcAft>
                <a:spcPts val="0"/>
              </a:spcAft>
            </a:pP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Hasil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Nilai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 </a:t>
            </a:r>
            <a:r>
              <a:rPr dirty="0" sz="1700">
                <a:solidFill>
                  <a:srgbClr val="ffffff"/>
                </a:solidFill>
                <a:latin typeface="IDAUUJ+GillSansMT"/>
                <a:cs typeface="IDAUUJ+GillSansMT"/>
              </a:rPr>
              <a:t>TOR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700509" y="5224710"/>
            <a:ext cx="2143733" cy="3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ffff"/>
                </a:solidFill>
                <a:latin typeface="WAELSC+GillSansMT-Bold"/>
                <a:cs typeface="WAELSC+GillSansMT-Bold"/>
              </a:rPr>
              <a:t>Kelompok</a:t>
            </a:r>
            <a:r>
              <a:rPr dirty="0" sz="1800" b="1">
                <a:solidFill>
                  <a:srgbClr val="ffffff"/>
                </a:solidFill>
                <a:latin typeface="WAELSC+GillSansMT-Bold"/>
                <a:cs typeface="WAELSC+GillSansMT-Bold"/>
              </a:rPr>
              <a:t> </a:t>
            </a:r>
            <a:r>
              <a:rPr dirty="0" sz="1800" b="1">
                <a:solidFill>
                  <a:srgbClr val="ffffff"/>
                </a:solidFill>
                <a:latin typeface="WAELSC+GillSansMT-Bold"/>
                <a:cs typeface="WAELSC+GillSansMT-Bold"/>
              </a:rPr>
              <a:t>Kontrol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376406" y="5224710"/>
            <a:ext cx="2392224" cy="3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ffff"/>
                </a:solidFill>
                <a:latin typeface="WAELSC+GillSansMT-Bold"/>
                <a:cs typeface="WAELSC+GillSansMT-Bold"/>
              </a:rPr>
              <a:t>Kelompok</a:t>
            </a:r>
            <a:r>
              <a:rPr dirty="0" sz="1800" b="1">
                <a:solidFill>
                  <a:srgbClr val="ffffff"/>
                </a:solidFill>
                <a:latin typeface="WAELSC+GillSansMT-Bold"/>
                <a:cs typeface="WAELSC+GillSansMT-Bold"/>
              </a:rPr>
              <a:t> </a:t>
            </a:r>
            <a:r>
              <a:rPr dirty="0" sz="1800" b="1">
                <a:solidFill>
                  <a:srgbClr val="ffffff"/>
                </a:solidFill>
                <a:latin typeface="WAELSC+GillSansMT-Bold"/>
                <a:cs typeface="WAELSC+GillSansMT-Bold"/>
              </a:rPr>
              <a:t>Perlakuan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700509" y="5590470"/>
            <a:ext cx="2344043" cy="577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15,60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(periode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3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bulan)</a:t>
            </a:r>
          </a:p>
          <a:p>
            <a:pPr marL="0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62,39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(periode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1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tahun)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376406" y="5590470"/>
            <a:ext cx="2344043" cy="577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7,21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(periode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3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bulan)</a:t>
            </a:r>
          </a:p>
          <a:p>
            <a:pPr marL="0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28,84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(periode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1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tahun)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073524" y="1044525"/>
            <a:ext cx="4171764" cy="4504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4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spc="199">
                <a:solidFill>
                  <a:srgbClr val="262626"/>
                </a:solidFill>
                <a:latin typeface="IDAUUJ+GillSansMT"/>
                <a:cs typeface="IDAUUJ+GillSansMT"/>
              </a:rPr>
              <a:t>HASIL</a:t>
            </a: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800">
                <a:solidFill>
                  <a:srgbClr val="262626"/>
                </a:solidFill>
                <a:latin typeface="IDAUUJ+GillSansMT"/>
                <a:cs typeface="IDAUUJ+GillSansMT"/>
              </a:rPr>
              <a:t>&amp;</a:t>
            </a:r>
            <a:r>
              <a:rPr dirty="0" sz="2800" spc="398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2800" spc="198">
                <a:solidFill>
                  <a:srgbClr val="262626"/>
                </a:solidFill>
                <a:latin typeface="IDAUUJ+GillSansMT"/>
                <a:cs typeface="IDAUUJ+GillSansMT"/>
              </a:rPr>
              <a:t>PEMBAHASAN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377316" y="2426082"/>
            <a:ext cx="3244443" cy="8518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&gt;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0,05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artinya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penerapan</a:t>
            </a:r>
          </a:p>
          <a:p>
            <a:pPr marL="0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metode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MMSL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tidak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berpengaruh</a:t>
            </a:r>
          </a:p>
          <a:p>
            <a:pPr marL="0" marR="0">
              <a:lnSpc>
                <a:spcPts val="2087"/>
              </a:lnSpc>
              <a:spcBef>
                <a:spcPts val="72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terhadap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TOR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24774" y="3948924"/>
            <a:ext cx="7424108" cy="3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EIDCNN+Wingdings-Regular"/>
                <a:cs typeface="EIDCNN+Wingdings-Regular"/>
              </a:rPr>
              <a:t>Ø</a:t>
            </a:r>
            <a:r>
              <a:rPr dirty="0" sz="1850" spc="3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TOR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pada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kelompok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perlakuan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hampir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mencapai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target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TOR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yang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4774" y="4223244"/>
            <a:ext cx="7306893" cy="167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8575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ditetapkan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RS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yakni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 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24-25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 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kali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 </a:t>
            </a:r>
            <a:r>
              <a:rPr dirty="0" sz="1800" b="1">
                <a:solidFill>
                  <a:srgbClr val="000000"/>
                </a:solidFill>
                <a:latin typeface="WAELSC+GillSansMT-Bold"/>
                <a:cs typeface="WAELSC+GillSansMT-Bold"/>
              </a:rPr>
              <a:t>pertahun</a:t>
            </a:r>
          </a:p>
          <a:p>
            <a:pPr marL="0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EIDCNN+Wingdings-Regular"/>
                <a:cs typeface="EIDCNN+Wingdings-Regular"/>
              </a:rPr>
              <a:t>Ø</a:t>
            </a:r>
            <a:r>
              <a:rPr dirty="0" sz="1850" spc="3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Nilai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TOR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yang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terlalu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tinggi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menunjukkan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perputaran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obat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yang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terlalu</a:t>
            </a:r>
          </a:p>
          <a:p>
            <a:pPr marL="285750" marR="0">
              <a:lnSpc>
                <a:spcPts val="2087"/>
              </a:lnSpc>
              <a:spcBef>
                <a:spcPts val="72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cepat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EIDCNN+Wingdings-Regular"/>
                <a:cs typeface="EIDCNN+Wingdings-Regular"/>
              </a:rPr>
              <a:t></a:t>
            </a:r>
            <a:r>
              <a:rPr dirty="0" sz="1800" spc="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resiko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terjadinya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SBCGBP+GillSansMT-Italic"/>
                <a:cs typeface="SBCGBP+GillSansMT-Italic"/>
              </a:rPr>
              <a:t>stock</a:t>
            </a:r>
            <a:r>
              <a:rPr dirty="0" sz="1800" spc="49">
                <a:solidFill>
                  <a:srgbClr val="00000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800">
                <a:solidFill>
                  <a:srgbClr val="000000"/>
                </a:solidFill>
                <a:latin typeface="SBCGBP+GillSansMT-Italic"/>
                <a:cs typeface="SBCGBP+GillSansMT-Italic"/>
              </a:rPr>
              <a:t>out,</a:t>
            </a:r>
            <a:r>
              <a:rPr dirty="0" sz="1800" spc="49">
                <a:solidFill>
                  <a:srgbClr val="00000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800">
                <a:solidFill>
                  <a:srgbClr val="000000"/>
                </a:solidFill>
                <a:latin typeface="SBCGBP+GillSansMT-Italic"/>
                <a:cs typeface="SBCGBP+GillSansMT-Italic"/>
              </a:rPr>
              <a:t>cost</a:t>
            </a:r>
            <a:r>
              <a:rPr dirty="0" sz="1800" spc="48">
                <a:solidFill>
                  <a:srgbClr val="00000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800">
                <a:solidFill>
                  <a:srgbClr val="000000"/>
                </a:solidFill>
                <a:latin typeface="SBCGBP+GillSansMT-Italic"/>
                <a:cs typeface="SBCGBP+GillSansMT-Italic"/>
              </a:rPr>
              <a:t>of</a:t>
            </a:r>
            <a:r>
              <a:rPr dirty="0" sz="1800" spc="47">
                <a:solidFill>
                  <a:srgbClr val="000000"/>
                </a:solidFill>
                <a:latin typeface="SBCGBP+GillSansMT-Italic"/>
                <a:cs typeface="SBCGBP+GillSansMT-Italic"/>
              </a:rPr>
              <a:t> </a:t>
            </a:r>
            <a:r>
              <a:rPr dirty="0" sz="1800">
                <a:solidFill>
                  <a:srgbClr val="000000"/>
                </a:solidFill>
                <a:latin typeface="SBCGBP+GillSansMT-Italic"/>
                <a:cs typeface="SBCGBP+GillSansMT-Italic"/>
              </a:rPr>
              <a:t>order</a:t>
            </a:r>
          </a:p>
          <a:p>
            <a:pPr marL="0" marR="0">
              <a:lnSpc>
                <a:spcPts val="2087"/>
              </a:lnSpc>
              <a:spcBef>
                <a:spcPts val="72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EIDCNN+Wingdings-Regular"/>
                <a:cs typeface="EIDCNN+Wingdings-Regular"/>
              </a:rPr>
              <a:t>Ø</a:t>
            </a:r>
            <a:r>
              <a:rPr dirty="0" sz="1850" spc="3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Adanya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periode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“pengadaan”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yang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diterapkan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pada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kelompok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perlakuan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(6</a:t>
            </a:r>
          </a:p>
          <a:p>
            <a:pPr marL="285750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hari)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EIDCNN+Wingdings-Regular"/>
                <a:cs typeface="EIDCNN+Wingdings-Regular"/>
              </a:rPr>
              <a:t></a:t>
            </a:r>
            <a:r>
              <a:rPr dirty="0" sz="1800" spc="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pemesanan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yang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terjadwal</a:t>
            </a:r>
          </a:p>
          <a:p>
            <a:pPr marL="0" marR="0">
              <a:lnSpc>
                <a:spcPts val="2087"/>
              </a:lnSpc>
              <a:spcBef>
                <a:spcPts val="72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EIDCNN+Wingdings-Regular"/>
                <a:cs typeface="EIDCNN+Wingdings-Regular"/>
              </a:rPr>
              <a:t>Ø</a:t>
            </a:r>
            <a:r>
              <a:rPr dirty="0" sz="1850" spc="3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Pada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kelompok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kontrol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tidak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ada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Batasan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jumlah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dalam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000000"/>
                </a:solidFill>
                <a:latin typeface="IDAUUJ+GillSansMT"/>
                <a:cs typeface="IDAUUJ+GillSansMT"/>
              </a:rPr>
              <a:t>pembelian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37124" y="1329338"/>
            <a:ext cx="2442328" cy="4504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4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spc="199">
                <a:solidFill>
                  <a:srgbClr val="262626"/>
                </a:solidFill>
                <a:latin typeface="IDAUUJ+GillSansMT"/>
                <a:cs typeface="IDAUUJ+GillSansMT"/>
              </a:rPr>
              <a:t>KESIMPULAN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33637" y="2690872"/>
            <a:ext cx="7476973" cy="14007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87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9bafb5"/>
                </a:solidFill>
                <a:latin typeface="DQFQWP+ArialMT"/>
                <a:cs typeface="DQFQWP+ArialMT"/>
              </a:rPr>
              <a:t>•</a:t>
            </a:r>
            <a:r>
              <a:rPr dirty="0" sz="1850" spc="690">
                <a:solidFill>
                  <a:srgbClr val="9bafb5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Berdasarkan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hasil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penelitian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diperoleh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bahwa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penerapan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metode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MMSL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tidak</a:t>
            </a:r>
          </a:p>
          <a:p>
            <a:pPr marL="409575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berpengaruh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secara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signifikan,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namun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terbukti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berpengaruh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pada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efisiensi</a:t>
            </a:r>
          </a:p>
          <a:p>
            <a:pPr marL="440531" marR="0">
              <a:lnSpc>
                <a:spcPts val="2087"/>
              </a:lnSpc>
              <a:spcBef>
                <a:spcPts val="72"/>
              </a:spcBef>
              <a:spcAft>
                <a:spcPts val="0"/>
              </a:spcAft>
            </a:pP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persediaan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obat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yaitu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penurunan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nilai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TOR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yang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mendekati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standar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yang</a:t>
            </a:r>
          </a:p>
          <a:p>
            <a:pPr marL="464343" marR="0">
              <a:lnSpc>
                <a:spcPts val="2087"/>
              </a:lnSpc>
              <a:spcBef>
                <a:spcPts val="72"/>
              </a:spcBef>
              <a:spcAft>
                <a:spcPts val="0"/>
              </a:spcAft>
            </a:pP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diterapkan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di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Instalasi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Farmasi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RS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PKU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Muhammadiyah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Yogyakarta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pada</a:t>
            </a:r>
          </a:p>
          <a:p>
            <a:pPr marL="2503487" marR="0">
              <a:lnSpc>
                <a:spcPts val="2087"/>
              </a:lnSpc>
              <a:spcBef>
                <a:spcPts val="22"/>
              </a:spcBef>
              <a:spcAft>
                <a:spcPts val="0"/>
              </a:spcAft>
            </a:pP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periode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Januari-Maret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 </a:t>
            </a:r>
            <a:r>
              <a:rPr dirty="0" sz="1800">
                <a:solidFill>
                  <a:srgbClr val="262626"/>
                </a:solidFill>
                <a:latin typeface="IDAUUJ+GillSansMT"/>
                <a:cs typeface="IDAUUJ+GillSansMT"/>
              </a:rPr>
              <a:t>2021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2023-04-01T01:25:18-05:00</dcterms:modified>
</cp:coreProperties>
</file>